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65" r:id="rId35"/>
    <p:sldId id="290" r:id="rId36"/>
    <p:sldId id="291" r:id="rId37"/>
    <p:sldId id="292" r:id="rId38"/>
    <p:sldId id="293" r:id="rId39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20396D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86401" autoAdjust="0"/>
  </p:normalViewPr>
  <p:slideViewPr>
    <p:cSldViewPr>
      <p:cViewPr varScale="1">
        <p:scale>
          <a:sx n="99" d="100"/>
          <a:sy n="99" d="100"/>
        </p:scale>
        <p:origin x="193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4633A84-D730-4DB1-B585-7559B92CE5D8}" type="datetimeFigureOut">
              <a:rPr lang="en-US"/>
              <a:pPr>
                <a:defRPr/>
              </a:pPr>
              <a:t>10/29/2021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669EC8-97E7-4C24-A864-1853E7508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5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numb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 dirty="0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A428B99-D0BB-4B7F-A30C-E347F02920DF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914400" y="1143000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insert table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3733800"/>
            <a:ext cx="7391400" cy="22097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C1,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C1,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22138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C1,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7566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812800" y="2895600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4605202"/>
            <a:ext cx="7391400" cy="1414598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C1,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876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_2-lin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74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63040"/>
            <a:ext cx="7391400" cy="4495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64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67ED070-8611-4D83-A3C6-478B6900305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914400" y="1143000"/>
            <a:ext cx="7315200" cy="4495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insert table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6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74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Text_Consol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347534"/>
            <a:ext cx="7391400" cy="1496734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3733800"/>
            <a:ext cx="7391400" cy="22097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C1,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6172200"/>
            <a:ext cx="9144000" cy="685800"/>
          </a:xfrm>
          <a:prstGeom prst="rect">
            <a:avLst/>
          </a:prstGeom>
          <a:solidFill>
            <a:srgbClr val="2039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800" b="1" i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50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85" r:id="rId3"/>
    <p:sldLayoutId id="2147483679" r:id="rId4"/>
    <p:sldLayoutId id="2147483686" r:id="rId5"/>
    <p:sldLayoutId id="2147483680" r:id="rId6"/>
    <p:sldLayoutId id="2147483683" r:id="rId7"/>
    <p:sldLayoutId id="2147483681" r:id="rId8"/>
    <p:sldLayoutId id="2147483674" r:id="rId9"/>
    <p:sldLayoutId id="2147483687" r:id="rId10"/>
    <p:sldLayoutId id="2147483676" r:id="rId11"/>
    <p:sldLayoutId id="2147483675" r:id="rId12"/>
    <p:sldLayoutId id="2147483684" r:id="rId13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00200" y="2209800"/>
            <a:ext cx="5943600" cy="2971800"/>
          </a:xfrm>
        </p:spPr>
        <p:txBody>
          <a:bodyPr/>
          <a:lstStyle/>
          <a:p>
            <a:r>
              <a:rPr lang="en-US" dirty="0"/>
              <a:t>Introduction to web development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1B473-B347-4C75-B0AF-094CE2A15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2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F6A6B90-436D-49F9-AB51-29CA07210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web page with image swaps and rollovers</a:t>
            </a:r>
            <a:endParaRPr lang="en-US" dirty="0"/>
          </a:p>
        </p:txBody>
      </p:sp>
      <p:pic>
        <p:nvPicPr>
          <p:cNvPr id="19" name="Content Placeholder 18" descr="Refer to page 11 in textbook">
            <a:extLst>
              <a:ext uri="{FF2B5EF4-FFF2-40B4-BE49-F238E27FC236}">
                <a16:creationId xmlns:a16="http://schemas.microsoft.com/office/drawing/2014/main" id="{EE68101E-598A-4D40-AEEF-429800ECA6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315200" cy="422438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98510-3F95-44AB-99A6-A2739CD01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B5C11-A3C2-41E0-B8B9-C82A22BF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AD8C7-B511-4E94-9E95-7051D75F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6248400"/>
            <a:ext cx="1905000" cy="457200"/>
          </a:xfrm>
        </p:spPr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047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6C9A12-4070-4F5B-9F4D-BBEAF5B9F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JavaScript fits into this architecture</a:t>
            </a:r>
            <a:endParaRPr lang="en-US" dirty="0"/>
          </a:p>
        </p:txBody>
      </p:sp>
      <p:pic>
        <p:nvPicPr>
          <p:cNvPr id="9" name="Content Placeholder 8" descr="Refer to page 11 in textbook">
            <a:extLst>
              <a:ext uri="{FF2B5EF4-FFF2-40B4-BE49-F238E27FC236}">
                <a16:creationId xmlns:a16="http://schemas.microsoft.com/office/drawing/2014/main" id="{B1E64476-CA38-4DB6-863F-5FFA6F8B35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399" y="1143000"/>
            <a:ext cx="6755221" cy="19868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860C5-9600-4A3D-B4DA-57797DBE0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8EC4-F3E6-47F6-9B47-FFA5BBEF4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76EF4-9BF8-4324-923C-DD4DF35E3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13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10A20-0963-43D6-9031-2575965F0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Some common uses of JavaScript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F29A7-A365-4477-AEB4-990215340A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validation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 swaps and rollovers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Carousels and accordions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Slide shows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4945D-FCDF-49A7-8790-75837B4BE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C6362-AABD-4954-82E4-9BD6C3C1C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358CB-5D31-40B8-B3DD-A5EAE6DA2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75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45A7-4F2D-4668-BDB2-27BCCD3AA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code for an HTML file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806DE-DF70-4DF3-8727-8A656C85B8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&lt;html lang="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&lt;head&gt;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&lt;meta charset="utf-8"&gt;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&lt;title&gt;JavaScript and jQuery book&lt;/title&gt;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&lt;/head&gt;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&lt;body&gt;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&lt;h1&gt;JavaScript and jQuery (4th Edition)&lt;/h1&gt;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="javascript_jquery.jpg" </a:t>
            </a:r>
            <a:b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alt="JavaScript and jQuery Book"&gt;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&lt;p&gt;Today, ... does best.&lt;/p&gt;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&lt;p&gt;Now, ... &lt;a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=""&gt;read more...&lt;/a&gt;&lt;/p&gt;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&lt;/body&gt;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EC4F9-225C-42D6-8AF2-05E8C7E12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B3DD6-A87C-4B33-A011-8C048C181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9D053-B3F4-4661-898C-3156797B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08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5BA47D-3F10-4A02-8DD6-49EF1E2EA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displayed in a web browser </a:t>
            </a:r>
            <a:endParaRPr lang="en-US" dirty="0"/>
          </a:p>
        </p:txBody>
      </p:sp>
      <p:pic>
        <p:nvPicPr>
          <p:cNvPr id="9" name="Content Placeholder 8" descr="Refer to page 13 in textbook">
            <a:extLst>
              <a:ext uri="{FF2B5EF4-FFF2-40B4-BE49-F238E27FC236}">
                <a16:creationId xmlns:a16="http://schemas.microsoft.com/office/drawing/2014/main" id="{289ECA0D-9748-4172-BA43-FCD83B4C39C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43000"/>
            <a:ext cx="6911890" cy="48006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79401-152B-404B-BF4E-977E54C7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C2026-DC1A-4D8D-8E13-67933AB96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7F531-3EC3-4D46-A045-6C54B392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15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D9EFD-E097-4E8A-B804-251F1330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link element for a CSS 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71C8D-B603-495C-969A-79A6B6B115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="book.css"&gt;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00ED4-B4E9-470A-A625-A05B11BB6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6196B-3D26-4845-9184-B35A2C18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A6F60-AB1A-468D-8F1B-F3A8D581D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86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69491-7F02-4A3E-922D-A4DE48B75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code for the CSS file named book.css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C71C6-66E1-4C59-8EDC-838377653A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 {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font-family: Arial, Helvetica, sans-serif;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font-size: 100%;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width: 550px;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margin: 0 auto;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padding: 1em;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border: 1px solid navy;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h1 {   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margin: 0;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padding: .25em;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font-size: 200%;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color: navy;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float: left;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margin: 0 1em 1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1em; }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{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margin: 0;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padding-bottom: .5em; }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6F0ED-6A1E-4A74-A454-0AF574DB6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58D6B-8F98-4C5D-8D69-97000F2BE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9F3D3-B38D-4617-BD46-F2E2A732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096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60824E9-6346-4FFD-AB0F-83C3AB30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web page displayed in a web browser</a:t>
            </a:r>
            <a:endParaRPr lang="en-US" dirty="0"/>
          </a:p>
        </p:txBody>
      </p:sp>
      <p:pic>
        <p:nvPicPr>
          <p:cNvPr id="9" name="Content Placeholder 8" descr="Refer to page 15 in textbook">
            <a:extLst>
              <a:ext uri="{FF2B5EF4-FFF2-40B4-BE49-F238E27FC236}">
                <a16:creationId xmlns:a16="http://schemas.microsoft.com/office/drawing/2014/main" id="{F3352A18-511D-44FE-81B2-8C3D242AB61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43000"/>
            <a:ext cx="6827800" cy="40386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BC062-25F3-4DF3-94EE-D07A63649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E6F9B-3BE2-4928-A396-E20FD9A0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98F7C-274D-4404-8904-7BFCA06B6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338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9A3A1-0D84-4747-9927-E6FC5517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websites to become familiar with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8248C-68AF-472F-9D03-18E464102C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World Wide Web Consortium (W3C)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 Hypertext Application Technology Working Group (WHATWG)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9D7F3-3959-4B6E-A48B-9B1903AD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F967F-8542-4009-A894-7BA93FE7F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A7DAA-A7D0-4EA4-886E-3A710D8FD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19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1B90-FFA5-40F2-8A58-D7D4E907D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Four free text editors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A847E-56E4-48A4-B509-9C1F9AE71D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VS Code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Notepad++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TextMate</a:t>
            </a:r>
            <a:endParaRPr lang="en-US" sz="20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Codepen</a:t>
            </a:r>
            <a:endParaRPr lang="en-US" sz="20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7E489-19DF-405B-843F-64D2FD6E2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C516B-5A70-40C4-B707-95203FE65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3840C-18A1-4249-9613-8A3ECBC0C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5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9BC0-70EA-4CEC-8CFE-4BF3AE5C3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ABF20-F7AB-4269-8588-07FA5D778D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29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Load a web page from the Internet or an intranet into a web browser.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29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View the source code for a web page in a web browser.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F20FF-56CA-455F-8C89-845FC7378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B658-C7BC-47E0-885A-D0C3F5CA6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BF290-B487-4733-9226-574A305C2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99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116089-B7C7-42AA-B4D1-4D9BE8D13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VS Code and its auto-completion feature</a:t>
            </a:r>
            <a:endParaRPr lang="en-US" dirty="0"/>
          </a:p>
        </p:txBody>
      </p:sp>
      <p:pic>
        <p:nvPicPr>
          <p:cNvPr id="9" name="Content Placeholder 8" descr="Refer to page 19 in textbook">
            <a:extLst>
              <a:ext uri="{FF2B5EF4-FFF2-40B4-BE49-F238E27FC236}">
                <a16:creationId xmlns:a16="http://schemas.microsoft.com/office/drawing/2014/main" id="{0CD1E333-4892-4FA6-B2AD-CD6DE21BA2D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43000"/>
            <a:ext cx="7315200" cy="45902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A65BA-DA57-46B1-9AD4-AB64DFBBA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F8217-A368-4DB4-B2E8-D050B79C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DB815-296F-4500-B79B-6D55B0C0A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02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8BDCC-EA6E-456D-B7A4-2AF1B309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of the IDEs for web development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6686A-9351-412D-8F1A-07C92E4E32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Adobe Dreamweaver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AWS Cloud9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A989A-2A37-46FD-8681-09575DADC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A055A-ABD6-4FED-B45E-EB04CF3C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8784C-AC2C-49CA-AEE4-B12F67631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7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99A16-EE94-40B5-ADC0-A3B32F33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Some free FTP clients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36318-8D7E-437E-BB99-787F349F7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FileZilla	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FireFTP</a:t>
            </a:r>
            <a:endParaRPr lang="en-US" sz="20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Classic FTP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58D3D-4D3E-4F53-9C73-4E7800D8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4F792-2466-49FB-AAF2-C96AC26B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A4C6A-2E54-4F83-BE3B-F90F4ED86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322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901196-C7B7-4C3D-B7EF-AD689F736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FileZilla as it’s used to upload files</a:t>
            </a:r>
            <a:endParaRPr lang="en-US" dirty="0"/>
          </a:p>
        </p:txBody>
      </p:sp>
      <p:pic>
        <p:nvPicPr>
          <p:cNvPr id="9" name="Content Placeholder 8" descr="Refer to page 21 in textbook">
            <a:extLst>
              <a:ext uri="{FF2B5EF4-FFF2-40B4-BE49-F238E27FC236}">
                <a16:creationId xmlns:a16="http://schemas.microsoft.com/office/drawing/2014/main" id="{53073D9D-95D2-467D-BD99-DE2416711E5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43000"/>
            <a:ext cx="6285521" cy="47065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ECB6C-897F-49D2-8BBB-AA30EB4F7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6D642-430D-4CF4-816A-A84133E9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59B15-1D05-4A32-9413-F71023EF3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104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6143B-5571-48D8-81A1-5E150198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components of an HTTP URL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7E85B-092C-4D52-925C-C26734F69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protocol://domain-name/path/filename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URL with an omitted filename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http://www.murach.com/courseware-for-trainers</a:t>
            </a:r>
            <a:b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/what-our-courseware-includes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happens if you omit parts of a URL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you omit the protocol, the default of http:// will be used.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you omit the filename, the default document name for the web server will be used.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8F104-55A9-4503-A13D-1131F5E80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E0F07-4B3E-4049-A70A-875B9AAA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CB1FA-CC05-4855-AFCD-2CB9AF0AB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484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1486-20D9-41C6-8879-F98B2C125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access a web page on the Internet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170D4-BA77-404E-9BEA-4D3B86C18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Enter the URL of a web page into the browser’s address bar.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access a web page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your own server or computer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the features of your text editor or IDE.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Find the file in File Explorer or Finder. Then, double-click on it to open it in your default browser. Or, right-click on it and use the Open With command to select the browser.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07320-00CC-40CB-9376-9242B331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16E04-AEB6-4009-A529-E2C7C407F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3CE2F-230D-4D2C-AFF7-752ACD79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75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484C5-0F4D-4FC1-9C6C-38A664C71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Naming recommendations for folders and files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F8914-4371-427B-A104-90F1EA11F5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467600" cy="4876800"/>
          </a:xfrm>
        </p:spPr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names for folders and files that consist of lowercase letters, numbers, underscores or hyphens, and the period.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filenames that clearly indicate what a page contains. This is good for search engine optimization.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208DE-798D-4505-BCC4-7B39D0BE8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D5A34-7343-4676-A333-F200B5B8B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A4A4B-AE8A-4746-8742-2FF013E94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871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A7B43-DF89-4274-B8F5-EF089CD79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view the HTML for a web page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3E728-C637-4591-922F-279F9A3028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Right-click the page and select View Source or View Page Source from the popup menu. 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Chrome, the source code is displayed in a new browser tab or a separate window.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A7A4A-669B-44E3-8462-FE00C4773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4D52-B99C-4B70-B13D-3C8414A10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18AF1-2F01-40B6-8D15-E6C938E2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47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21652-DFAF-46A0-BFD0-5E33ECB1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view the CSS code in an external CSS 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2C2D2-E0BD-4730-9C34-8B756C1B53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Click on the link that refers to the CSS file.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view the CSS if it’s in the HTML file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Look in the head element of the file.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81CD9-053C-4799-828E-68539870A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FEF3D-0BBF-4226-B50C-0A1BCB962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01E45-FE89-4398-89D6-3B3EEC2D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088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B06AA-A735-4221-B9E9-B95698E58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Four issues for web developers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01A8C-B80E-4DE3-8B45-A2CCDF305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Responsive web design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Cross-browser compatibility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 accessibility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Search engine optimization (SEO)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9D1B8-4E3E-4DD6-9951-9270F2F1E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D1CF3-FDB3-4B0D-87E1-3CBAFCFDE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CFF6D-1037-4BF7-ACF6-3B44DC981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353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FB18-8AC2-4D97-B9AF-57A88324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 (cont.)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EBDEC-8EE2-47CA-A7A5-2C980F51D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2900" algn="l"/>
                <a:tab pos="36576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components of a web application.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29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Distinguish between the Internet and an intranet.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29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 HTTP requests and responses.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29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Distinguish between the way a web server processes static web pages and dynamic web pages.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29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use of JavaScript.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29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Distinguish between HTML and CSS.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29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Explain how you deploy a website on the Internet.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29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components of an HTTP URL.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29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 these four web development issues: Responsive Web Design, cross-browser compatibility, web accessibility, and search engine optimization (SEO).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47946-DF7C-4A7F-B639-19861372F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45243-E970-42D4-910C-9BCEE8EF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98008-F378-45C1-B5A6-FF7C9A235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103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A1076-FA0A-4297-9717-0A67CE358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issue of Responsive Web Design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5A175-B949-433F-B4E0-44D7C5F7E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467600" cy="4876800"/>
          </a:xfrm>
        </p:spPr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i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Responsive Web Design 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means that a website should adapt to the screen size of the </a:t>
            </a:r>
            <a:r>
              <a:rPr lang="en-US" sz="2000" spc="-10" dirty="0">
                <a:effectLst/>
                <a:latin typeface="TimesNewRomanPSMT"/>
                <a:ea typeface="Times New Roman" panose="02020603050405020304" pitchFamily="18" charset="0"/>
                <a:cs typeface="TimesNewRomanPSMT"/>
              </a:rPr>
              <a:t>device that’s accessing it, whether it’s a desktop computer, a tablet, or a mobile phone.</a:t>
            </a:r>
            <a:endParaRPr lang="en-US" sz="20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Typically, the overall look-and-feel of the website will be consistent from one screen size to the next.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B05E6-6107-49F6-9B39-4F96FD69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3BB36-1AAF-474E-AF9A-8E16BE08F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BCBF6-59DF-4FEB-8A07-E3A9FF639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510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9FD130-1B47-47ED-89DE-92FAA4E83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Lands’ End home page in desktop and mobile</a:t>
            </a:r>
            <a:endParaRPr lang="en-US" dirty="0"/>
          </a:p>
        </p:txBody>
      </p:sp>
      <p:pic>
        <p:nvPicPr>
          <p:cNvPr id="12" name="Content Placeholder 11" descr="Refer to page 27 in textbook">
            <a:extLst>
              <a:ext uri="{FF2B5EF4-FFF2-40B4-BE49-F238E27FC236}">
                <a16:creationId xmlns:a16="http://schemas.microsoft.com/office/drawing/2014/main" id="{AAB0F6ED-FD4E-4417-A88D-B6A3EBC184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43000"/>
            <a:ext cx="6444342" cy="4572000"/>
          </a:xfrm>
          <a:prstGeom prst="rect">
            <a:avLst/>
          </a:prstGeom>
        </p:spPr>
      </p:pic>
      <p:pic>
        <p:nvPicPr>
          <p:cNvPr id="13" name="Content Placeholder 12" descr="Refer to page 27 in textbook">
            <a:extLst>
              <a:ext uri="{FF2B5EF4-FFF2-40B4-BE49-F238E27FC236}">
                <a16:creationId xmlns:a16="http://schemas.microsoft.com/office/drawing/2014/main" id="{22B32255-224C-4228-8153-75EA8D1FDE8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563617" y="2133600"/>
            <a:ext cx="2173158" cy="388746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122C5-2B50-4F4D-A3C4-B42F834BE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49DA3-2233-4D86-B18E-F213D2D50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D0E29-E21E-4140-BDCE-100AB9864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anose="020B0606020202030204" pitchFamily="34" charset="0"/>
              </a:rPr>
              <a:t>C1,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31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14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01D06F-EE33-4D85-A72E-7AA6D1E4C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5989"/>
            <a:ext cx="7315200" cy="73866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Four of the statistics that prove the need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Responsive Web Design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1A3B68-3415-4F62-898B-B4D13419B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a global survey of 87,000 users, 95% used mobile phones to access the Internet, 93% used desktops, and 73% used tablets.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57% of all web traffic comes from mobile devices.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50% of all web shoppers in the United States buy from mobile devices.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40% of the mobile users will go to a different site if the first one isn’t mobile friendly.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07E7D-4D74-4C5A-A051-35CE5C3CC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06876-BB81-4A68-B5A2-C51E78841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32AC6-DC47-4F7B-857F-A50DB590D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829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6B899-9123-4355-9EE9-53F35BD0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Guidelines for cross-browser compatibility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59CE0-FDA9-4DA1-8C1E-0420836864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 with the latest versions of HTML and CSS.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 your web pages on all of the major browser as well as table and mobile phones.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CF634-A87D-459C-9A1F-854769F2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252FE-4371-413E-8BB6-37455405C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4E640-82C3-450A-8AF9-049951BB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303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F1BF-CF98-45AC-8498-B44851201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 browsers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757F8-C5A9-4193-9437-4E6495920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Chrome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Edge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Safari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Firefox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Opera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495D0-75DE-4016-8FAD-6688E42F5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813BD-7125-44A0-A9EB-6DC124BB1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75587-13E8-463C-B1C8-F69BD4ED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463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587C-CA76-4B71-85AA-3B9D0D95E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 accessibility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F6777-3BA5-4159-94E4-AEF0C41E61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000" b="1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Accessibility laws that you should be aware of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Americans with Disabilities Act (ADA).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Sections 504 and 508 of the federal Rehabilitation Act. 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Section 255 of the Telecommunications Act of 1996.</a:t>
            </a:r>
          </a:p>
          <a:p>
            <a:pPr marL="0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000" b="1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Types of disabilities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Visual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Hearing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Motor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Cognitive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5E060-4D57-4FFA-AC09-0B114156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8A466-F74C-4E7E-9E3B-F9277C4BB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2A52F-F3A1-41EE-8BD2-FD0E8B54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189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1E7DC0-A408-487A-8B6D-AA82F44F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 err="1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WebAIM</a:t>
            </a: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  <a:endParaRPr lang="en-US" dirty="0"/>
          </a:p>
        </p:txBody>
      </p:sp>
      <p:pic>
        <p:nvPicPr>
          <p:cNvPr id="9" name="Content Placeholder 8" descr="Refer to page 31 in textbook">
            <a:extLst>
              <a:ext uri="{FF2B5EF4-FFF2-40B4-BE49-F238E27FC236}">
                <a16:creationId xmlns:a16="http://schemas.microsoft.com/office/drawing/2014/main" id="{BC551688-3F5E-4C4D-8071-3636814414A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10396"/>
            <a:ext cx="6553200" cy="460460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3374B-09FA-4D6C-A18B-5FD2FDDE6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98D60-32AA-4D6B-8B75-14AFF58CB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3BD1C-54DB-4703-9B92-1152A0D7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93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073B589-17A2-460A-82A2-1B130478D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 engine optimization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02AB59-D69F-4E16-ADA4-888EFBD5FC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000" b="1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results of a Google search for “</a:t>
            </a:r>
            <a:r>
              <a:rPr lang="en-US" sz="2000" b="1" spc="-1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murach</a:t>
            </a:r>
            <a:r>
              <a:rPr lang="en-US" sz="2000" b="1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endParaRPr lang="en-US" dirty="0"/>
          </a:p>
        </p:txBody>
      </p:sp>
      <p:pic>
        <p:nvPicPr>
          <p:cNvPr id="10" name="Content Placeholder 9" descr="Refer to page 33 in textbook">
            <a:extLst>
              <a:ext uri="{FF2B5EF4-FFF2-40B4-BE49-F238E27FC236}">
                <a16:creationId xmlns:a16="http://schemas.microsoft.com/office/drawing/2014/main" id="{06B9B029-56C4-4404-822A-E9F6801BE08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502980"/>
            <a:ext cx="5029200" cy="443179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AB06C-8F7A-4B2F-8599-957ACD9E0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5B71A-C07F-4665-AE32-83656FE79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5CB0C-6D00-438A-BD56-9A76A9080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anose="020B0606020202030204" pitchFamily="34" charset="0"/>
              </a:rPr>
              <a:t>C1,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37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214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6D106-E8B3-43F0-95C6-9C831D3BD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most popular search engines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C722D-9BA9-4B96-857F-41206C4764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Bing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DD380-7F77-4542-BEC3-3E732AA7F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D01AF-F3F5-4E8C-B17B-DE9499A82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F64C3-0092-4B77-B87F-82FEF8826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092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D13E469-A863-4554-8603-5753FF94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components of a web application</a:t>
            </a:r>
            <a:endParaRPr lang="en-US" dirty="0"/>
          </a:p>
        </p:txBody>
      </p:sp>
      <p:pic>
        <p:nvPicPr>
          <p:cNvPr id="9" name="Content Placeholder 8" descr="Refer to page 5 in textbook">
            <a:extLst>
              <a:ext uri="{FF2B5EF4-FFF2-40B4-BE49-F238E27FC236}">
                <a16:creationId xmlns:a16="http://schemas.microsoft.com/office/drawing/2014/main" id="{5571A133-0788-41D2-8E24-A9C4700210C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218965"/>
            <a:ext cx="6629400" cy="403883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8D143-CBDF-441A-A022-81FB4B013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218E2-2D3A-4D44-B98B-A0806D388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E7588-CA64-4049-A218-C39FC4E5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178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3799D6-151C-4FAB-92CC-B17BBE097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architecture of the Internet</a:t>
            </a:r>
            <a:endParaRPr lang="en-US" dirty="0"/>
          </a:p>
        </p:txBody>
      </p:sp>
      <p:pic>
        <p:nvPicPr>
          <p:cNvPr id="9" name="Content Placeholder 8" descr="Refer to page 5 in textbook">
            <a:extLst>
              <a:ext uri="{FF2B5EF4-FFF2-40B4-BE49-F238E27FC236}">
                <a16:creationId xmlns:a16="http://schemas.microsoft.com/office/drawing/2014/main" id="{8E6EAB7A-00D2-4F9C-8405-C1FC60BFAF8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71933"/>
            <a:ext cx="6389346" cy="362866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D8383-14EA-44E3-A978-B813D82BD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C5180-FA6F-4D21-88B3-63B7D433D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7D4EA-4947-4C19-B54B-143F9DF8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743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80495E-81ED-470F-8291-39CA0C26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static web page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82233-BFF9-4EEB-BE6D-C0A1F7016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1D967-4127-4DFE-A83F-9CB5333D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1FDDC-E5F6-4F71-8A90-AB8EDB91B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Content Placeholder 10" descr="Refer to page 7 in textbook">
            <a:extLst>
              <a:ext uri="{FF2B5EF4-FFF2-40B4-BE49-F238E27FC236}">
                <a16:creationId xmlns:a16="http://schemas.microsoft.com/office/drawing/2014/main" id="{CE835E13-F398-4519-A47A-D6CE5A5806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72592" y="1156509"/>
            <a:ext cx="6998815" cy="47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97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69D51D-9C21-4033-97CD-FFFEDF08D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a web server processes a static web page</a:t>
            </a:r>
            <a:endParaRPr lang="en-US" dirty="0"/>
          </a:p>
        </p:txBody>
      </p:sp>
      <p:pic>
        <p:nvPicPr>
          <p:cNvPr id="9" name="Content Placeholder 8" descr="Refer to page 7 in textbook">
            <a:extLst>
              <a:ext uri="{FF2B5EF4-FFF2-40B4-BE49-F238E27FC236}">
                <a16:creationId xmlns:a16="http://schemas.microsoft.com/office/drawing/2014/main" id="{2D4DDB06-4A11-4E98-A34F-1053BB287C1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219200"/>
            <a:ext cx="6864968" cy="1905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E20AD-E625-4C80-92C1-396B36E3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10CF6-4DBE-4941-9E56-43023534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B289D-CA64-4A53-9743-F9F74BDA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430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56C632-24DB-4C4C-A45A-4B9F6EF4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dynamic web page at amazon.com</a:t>
            </a:r>
            <a:endParaRPr lang="en-US" dirty="0"/>
          </a:p>
        </p:txBody>
      </p:sp>
      <p:pic>
        <p:nvPicPr>
          <p:cNvPr id="9" name="Content Placeholder 8" descr="Refer to page 9 in textbook">
            <a:extLst>
              <a:ext uri="{FF2B5EF4-FFF2-40B4-BE49-F238E27FC236}">
                <a16:creationId xmlns:a16="http://schemas.microsoft.com/office/drawing/2014/main" id="{42040E75-FA73-47B9-AB4D-0B94AD60660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35181" y="1143000"/>
            <a:ext cx="7273637" cy="48006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75AA7-84BD-435B-932E-8673FEEBB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66E13-5B81-4ACA-B53C-09B815CBC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043EB-EC6F-49EA-8C42-C2BDAF37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70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DB29A8-9D5A-4371-898F-4B2C43C7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a web server processes a dynamic web page</a:t>
            </a:r>
            <a:endParaRPr lang="en-US" dirty="0"/>
          </a:p>
        </p:txBody>
      </p:sp>
      <p:pic>
        <p:nvPicPr>
          <p:cNvPr id="9" name="Content Placeholder 8" descr="Refer to page 9 in textbook">
            <a:extLst>
              <a:ext uri="{FF2B5EF4-FFF2-40B4-BE49-F238E27FC236}">
                <a16:creationId xmlns:a16="http://schemas.microsoft.com/office/drawing/2014/main" id="{4E113A76-63AC-40DC-B609-2BAD997A8DE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219200"/>
            <a:ext cx="7271659" cy="152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829BA-9285-4B40-AF2F-0D0A0918F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HTML and CSS, 5th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F1062-0200-4AB4-83BA-DDB230712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54897-8B37-4C70-BE08-6CE6A9210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174963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611E833D-05D0-4A5D-A09D-85733BEA6AAA}" vid="{7CAD4F6C-8ECE-45F7-A39E-93FAD23107B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MMA accessible slides</Template>
  <TotalTime>232</TotalTime>
  <Words>1890</Words>
  <Application>Microsoft Office PowerPoint</Application>
  <PresentationFormat>On-screen Show (4:3)</PresentationFormat>
  <Paragraphs>299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Arial Narrow</vt:lpstr>
      <vt:lpstr>Courier New</vt:lpstr>
      <vt:lpstr>Symbol</vt:lpstr>
      <vt:lpstr>Times New Roman</vt:lpstr>
      <vt:lpstr>TimesNewRomanPSMT</vt:lpstr>
      <vt:lpstr>Master slides_with_titles_logo</vt:lpstr>
      <vt:lpstr>Chapter 1</vt:lpstr>
      <vt:lpstr>Objectives</vt:lpstr>
      <vt:lpstr>Objectives (cont.)</vt:lpstr>
      <vt:lpstr>The components of a web application</vt:lpstr>
      <vt:lpstr>The architecture of the Internet</vt:lpstr>
      <vt:lpstr>A static web page </vt:lpstr>
      <vt:lpstr>How a web server processes a static web page</vt:lpstr>
      <vt:lpstr>A dynamic web page at amazon.com</vt:lpstr>
      <vt:lpstr>How a web server processes a dynamic web page</vt:lpstr>
      <vt:lpstr>A web page with image swaps and rollovers</vt:lpstr>
      <vt:lpstr>How JavaScript fits into this architecture</vt:lpstr>
      <vt:lpstr>Some common uses of JavaScript</vt:lpstr>
      <vt:lpstr>The code for an HTML file </vt:lpstr>
      <vt:lpstr>The HTML displayed in a web browser </vt:lpstr>
      <vt:lpstr>The link element for a CSS file</vt:lpstr>
      <vt:lpstr>The code for the CSS file named book.css</vt:lpstr>
      <vt:lpstr>The web page displayed in a web browser</vt:lpstr>
      <vt:lpstr>Two websites to become familiar with</vt:lpstr>
      <vt:lpstr>Four free text editors</vt:lpstr>
      <vt:lpstr>VS Code and its auto-completion feature</vt:lpstr>
      <vt:lpstr>Two of the IDEs for web development</vt:lpstr>
      <vt:lpstr>Some free FTP clients</vt:lpstr>
      <vt:lpstr>FileZilla as it’s used to upload files</vt:lpstr>
      <vt:lpstr>The components of an HTTP URL</vt:lpstr>
      <vt:lpstr>How to access a web page on the Internet</vt:lpstr>
      <vt:lpstr>Naming recommendations for folders and files</vt:lpstr>
      <vt:lpstr>How to view the HTML for a web page</vt:lpstr>
      <vt:lpstr>How to view the CSS code in an external CSS file</vt:lpstr>
      <vt:lpstr>Four issues for web developers</vt:lpstr>
      <vt:lpstr>The issue of Responsive Web Design</vt:lpstr>
      <vt:lpstr>The Lands’ End home page in desktop and mobile</vt:lpstr>
      <vt:lpstr>Four of the statistics that prove the need  for Responsive Web Design</vt:lpstr>
      <vt:lpstr>Guidelines for cross-browser compatibility</vt:lpstr>
      <vt:lpstr>Web browsers</vt:lpstr>
      <vt:lpstr>Web accessibility</vt:lpstr>
      <vt:lpstr>The WebAIM website</vt:lpstr>
      <vt:lpstr>Search engine optimization</vt:lpstr>
      <vt:lpstr>The most popular search engines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Bethany Cabrera</dc:creator>
  <cp:lastModifiedBy>Anne Boehm</cp:lastModifiedBy>
  <cp:revision>12</cp:revision>
  <cp:lastPrinted>2016-01-14T23:03:16Z</cp:lastPrinted>
  <dcterms:created xsi:type="dcterms:W3CDTF">2021-10-27T21:40:53Z</dcterms:created>
  <dcterms:modified xsi:type="dcterms:W3CDTF">2021-10-29T19:03:01Z</dcterms:modified>
</cp:coreProperties>
</file>